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1028563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2503099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798543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2D3FFE-C033-47A9-BAF9-8C8C0BDB053E}"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367542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2D3FFE-C033-47A9-BAF9-8C8C0BDB053E}" type="datetimeFigureOut">
              <a:rPr lang="en-US" smtClean="0"/>
              <a:t>10/18/2020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1477274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2D3FFE-C033-47A9-BAF9-8C8C0BDB053E}" type="datetimeFigureOut">
              <a:rPr lang="en-US" smtClean="0"/>
              <a:t>10/18/2020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1780339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2D3FFE-C033-47A9-BAF9-8C8C0BDB053E}" type="datetimeFigureOut">
              <a:rPr lang="en-US" smtClean="0"/>
              <a:t>10/18/2020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1154430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42D3FFE-C033-47A9-BAF9-8C8C0BDB053E}"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3409304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42D3FFE-C033-47A9-BAF9-8C8C0BDB053E}"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222590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42D3FFE-C033-47A9-BAF9-8C8C0BDB053E}" type="datetimeFigureOut">
              <a:rPr lang="en-US" smtClean="0"/>
              <a:t>10/18/2020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67778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2693910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2762635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3888580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1041687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2358397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2037838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2D3FFE-C033-47A9-BAF9-8C8C0BDB053E}" type="datetimeFigureOut">
              <a:rPr lang="en-US" smtClean="0"/>
              <a:t>10/18/2020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90722D-5FA9-4AAF-A2E7-6A38E835921F}" type="slidenum">
              <a:rPr lang="en-US" smtClean="0"/>
              <a:t>‹#›</a:t>
            </a:fld>
            <a:endParaRPr lang="en-US"/>
          </a:p>
        </p:txBody>
      </p:sp>
    </p:spTree>
    <p:extLst>
      <p:ext uri="{BB962C8B-B14F-4D97-AF65-F5344CB8AC3E}">
        <p14:creationId xmlns:p14="http://schemas.microsoft.com/office/powerpoint/2010/main" val="339742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42D3FFE-C033-47A9-BAF9-8C8C0BDB053E}" type="datetimeFigureOut">
              <a:rPr lang="en-US" smtClean="0"/>
              <a:t>10/18/2020</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F90722D-5FA9-4AAF-A2E7-6A38E835921F}" type="slidenum">
              <a:rPr lang="en-US" smtClean="0"/>
              <a:t>‹#›</a:t>
            </a:fld>
            <a:endParaRPr lang="en-US"/>
          </a:p>
        </p:txBody>
      </p:sp>
    </p:spTree>
    <p:extLst>
      <p:ext uri="{BB962C8B-B14F-4D97-AF65-F5344CB8AC3E}">
        <p14:creationId xmlns:p14="http://schemas.microsoft.com/office/powerpoint/2010/main" val="629886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JPMorgan Probe Revived by Regulators’ Data Mining</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326678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960120"/>
          </a:xfrm>
        </p:spPr>
        <p:txBody>
          <a:bodyPr/>
          <a:lstStyle/>
          <a:p>
            <a:r>
              <a:rPr lang="en-US" dirty="0"/>
              <a:t>What Happened?</a:t>
            </a:r>
          </a:p>
        </p:txBody>
      </p:sp>
      <p:sp>
        <p:nvSpPr>
          <p:cNvPr id="3" name="Content Placeholder 2"/>
          <p:cNvSpPr>
            <a:spLocks noGrp="1"/>
          </p:cNvSpPr>
          <p:nvPr>
            <p:ph idx="1"/>
          </p:nvPr>
        </p:nvSpPr>
        <p:spPr>
          <a:xfrm>
            <a:off x="1484310" y="2072641"/>
            <a:ext cx="10018713" cy="3718560"/>
          </a:xfrm>
        </p:spPr>
        <p:txBody>
          <a:bodyPr/>
          <a:lstStyle/>
          <a:p>
            <a:r>
              <a:rPr lang="en-US" dirty="0"/>
              <a:t>Seven years ago, JPMorgan was investigated for a potential price fixing scheme.</a:t>
            </a:r>
          </a:p>
          <a:p>
            <a:r>
              <a:rPr lang="en-US" dirty="0"/>
              <a:t>Major Problem was lack of data to support the price fixing claim.</a:t>
            </a:r>
          </a:p>
          <a:p>
            <a:r>
              <a:rPr lang="en-US" dirty="0"/>
              <a:t>Just last week, investigators placed a $920 million dollar fine on the company for manipulating the trading price of silver.</a:t>
            </a:r>
          </a:p>
          <a:p>
            <a:r>
              <a:rPr lang="en-US" dirty="0"/>
              <a:t>This amounts to be the largest fine in company history.</a:t>
            </a:r>
          </a:p>
        </p:txBody>
      </p:sp>
    </p:spTree>
    <p:extLst>
      <p:ext uri="{BB962C8B-B14F-4D97-AF65-F5344CB8AC3E}">
        <p14:creationId xmlns:p14="http://schemas.microsoft.com/office/powerpoint/2010/main" val="172618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456" y="152401"/>
            <a:ext cx="3806304" cy="6530168"/>
          </a:xfrm>
        </p:spPr>
        <p:txBody>
          <a:bodyPr>
            <a:normAutofit/>
          </a:bodyPr>
          <a:lstStyle/>
          <a:p>
            <a:pPr algn="l"/>
            <a:br>
              <a:rPr lang="en-US" sz="2000" dirty="0"/>
            </a:br>
            <a:br>
              <a:rPr lang="en-US" sz="2000" dirty="0"/>
            </a:br>
            <a:br>
              <a:rPr lang="en-US" sz="2000" dirty="0"/>
            </a:br>
            <a:br>
              <a:rPr lang="en-US" sz="2000" dirty="0"/>
            </a:br>
            <a:endParaRPr lang="en-US" sz="2000" dirty="0"/>
          </a:p>
        </p:txBody>
      </p:sp>
      <p:pic>
        <p:nvPicPr>
          <p:cNvPr id="4" name="Content Placeholder 3"/>
          <p:cNvPicPr>
            <a:picLocks noGrp="1" noChangeAspect="1"/>
          </p:cNvPicPr>
          <p:nvPr>
            <p:ph idx="1"/>
          </p:nvPr>
        </p:nvPicPr>
        <p:blipFill>
          <a:blip r:embed="rId2"/>
          <a:stretch>
            <a:fillRect/>
          </a:stretch>
        </p:blipFill>
        <p:spPr>
          <a:xfrm>
            <a:off x="5049520" y="152400"/>
            <a:ext cx="7051040" cy="6530169"/>
          </a:xfrm>
          <a:prstGeom prst="rect">
            <a:avLst/>
          </a:prstGeom>
        </p:spPr>
      </p:pic>
      <p:sp>
        <p:nvSpPr>
          <p:cNvPr id="5" name="TextBox 4"/>
          <p:cNvSpPr txBox="1"/>
          <p:nvPr/>
        </p:nvSpPr>
        <p:spPr>
          <a:xfrm>
            <a:off x="1182255" y="277091"/>
            <a:ext cx="3694545" cy="6647974"/>
          </a:xfrm>
          <a:prstGeom prst="rect">
            <a:avLst/>
          </a:prstGeom>
          <a:noFill/>
        </p:spPr>
        <p:txBody>
          <a:bodyPr wrap="square" rtlCol="0">
            <a:spAutoFit/>
          </a:bodyPr>
          <a:lstStyle/>
          <a:p>
            <a:pPr marL="285750" indent="-285750">
              <a:buFont typeface="Arial" panose="020B0604020202020204" pitchFamily="34" charset="0"/>
              <a:buChar char="•"/>
            </a:pPr>
            <a:r>
              <a:rPr lang="en-US" sz="2400" dirty="0"/>
              <a:t>JPMorgan shares a massive percentage of the spoofing fines paid by all global banks</a:t>
            </a:r>
          </a:p>
          <a:p>
            <a:pPr marL="285750" indent="-285750">
              <a:buFont typeface="Arial" panose="020B0604020202020204" pitchFamily="34" charset="0"/>
              <a:buChar char="•"/>
            </a:pPr>
            <a:r>
              <a:rPr lang="en-US" sz="2400" dirty="0"/>
              <a:t>The CFTC has gone after JPMorgan multiple times with the latest being the largest given to the company.</a:t>
            </a:r>
          </a:p>
          <a:p>
            <a:pPr marL="285750" indent="-285750">
              <a:buFont typeface="Arial" panose="020B0604020202020204" pitchFamily="34" charset="0"/>
              <a:buChar char="•"/>
            </a:pPr>
            <a:r>
              <a:rPr lang="en-US" sz="2400" dirty="0"/>
              <a:t>Spoofing is not permitted by the CFTC and occurs when traders place, and cancel orders in the marketplace, to change the perceived supply and demand</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707952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1"/>
            <a:ext cx="10018713" cy="1096818"/>
          </a:xfrm>
        </p:spPr>
        <p:txBody>
          <a:bodyPr/>
          <a:lstStyle/>
          <a:p>
            <a:r>
              <a:rPr lang="en-US" dirty="0"/>
              <a:t>How were they caught?</a:t>
            </a:r>
          </a:p>
        </p:txBody>
      </p:sp>
      <p:sp>
        <p:nvSpPr>
          <p:cNvPr id="3" name="Content Placeholder 2"/>
          <p:cNvSpPr>
            <a:spLocks noGrp="1"/>
          </p:cNvSpPr>
          <p:nvPr>
            <p:ph idx="1"/>
          </p:nvPr>
        </p:nvSpPr>
        <p:spPr>
          <a:xfrm>
            <a:off x="1484310" y="1976582"/>
            <a:ext cx="10310526" cy="4221017"/>
          </a:xfrm>
        </p:spPr>
        <p:txBody>
          <a:bodyPr/>
          <a:lstStyle/>
          <a:p>
            <a:r>
              <a:rPr lang="en-US" dirty="0"/>
              <a:t>A company based out of Chicago called the CME group manages exchanges of Gold and Silver.</a:t>
            </a:r>
          </a:p>
          <a:p>
            <a:r>
              <a:rPr lang="en-US" dirty="0"/>
              <a:t>With the data accumulated over the past eight years the group was able to provide to the Commodity Futures Trading Commission enough information for them to bring up charges on the price fixing claim.</a:t>
            </a:r>
          </a:p>
          <a:p>
            <a:r>
              <a:rPr lang="en-US" dirty="0"/>
              <a:t>The data that was collected on these trades amounted to 1.7 Terabytes </a:t>
            </a:r>
          </a:p>
          <a:p>
            <a:r>
              <a:rPr lang="en-US" dirty="0"/>
              <a:t>Equivalent to over one hundred million pages of data.</a:t>
            </a:r>
          </a:p>
          <a:p>
            <a:endParaRPr lang="en-US" dirty="0"/>
          </a:p>
          <a:p>
            <a:endParaRPr lang="en-US" dirty="0"/>
          </a:p>
        </p:txBody>
      </p:sp>
    </p:spTree>
    <p:extLst>
      <p:ext uri="{BB962C8B-B14F-4D97-AF65-F5344CB8AC3E}">
        <p14:creationId xmlns:p14="http://schemas.microsoft.com/office/powerpoint/2010/main" val="50491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075" y="353291"/>
            <a:ext cx="10018713" cy="1752599"/>
          </a:xfrm>
        </p:spPr>
        <p:txBody>
          <a:bodyPr/>
          <a:lstStyle/>
          <a:p>
            <a:r>
              <a:rPr lang="en-US" dirty="0"/>
              <a:t>How </a:t>
            </a:r>
            <a:r>
              <a:rPr lang="en-US" dirty="0" err="1"/>
              <a:t>Ctd</a:t>
            </a:r>
            <a:r>
              <a:rPr lang="en-US" dirty="0"/>
              <a:t>.</a:t>
            </a:r>
          </a:p>
        </p:txBody>
      </p:sp>
      <p:sp>
        <p:nvSpPr>
          <p:cNvPr id="3" name="Content Placeholder 2"/>
          <p:cNvSpPr>
            <a:spLocks noGrp="1"/>
          </p:cNvSpPr>
          <p:nvPr>
            <p:ph idx="1"/>
          </p:nvPr>
        </p:nvSpPr>
        <p:spPr>
          <a:xfrm>
            <a:off x="960582" y="1791856"/>
            <a:ext cx="7481454" cy="3814618"/>
          </a:xfrm>
        </p:spPr>
        <p:txBody>
          <a:bodyPr>
            <a:normAutofit fontScale="92500"/>
          </a:bodyPr>
          <a:lstStyle/>
          <a:p>
            <a:r>
              <a:rPr lang="en-US" dirty="0"/>
              <a:t>The CFTC made a wise decision to hire former Chicago based traders in order to create software that would help the CFTC crack down on price fixing schemes like the eight year scheme by JPMorgan.</a:t>
            </a:r>
          </a:p>
          <a:p>
            <a:r>
              <a:rPr lang="en-US" dirty="0"/>
              <a:t>Increase in cloud computing data for the CFTC.</a:t>
            </a:r>
          </a:p>
          <a:p>
            <a:r>
              <a:rPr lang="en-US" dirty="0"/>
              <a:t>This gave them great insight into how to stop the problem.</a:t>
            </a:r>
          </a:p>
          <a:p>
            <a:r>
              <a:rPr lang="en-US" dirty="0"/>
              <a:t>“There is really no other avenue that we have that allows us to be as proactive [investigating] as data,”- James McDonald, Enforcement director at the CFTC.</a:t>
            </a:r>
          </a:p>
        </p:txBody>
      </p:sp>
      <p:pic>
        <p:nvPicPr>
          <p:cNvPr id="4" name="Picture 3"/>
          <p:cNvPicPr>
            <a:picLocks noChangeAspect="1"/>
          </p:cNvPicPr>
          <p:nvPr/>
        </p:nvPicPr>
        <p:blipFill>
          <a:blip r:embed="rId2"/>
          <a:stretch>
            <a:fillRect/>
          </a:stretch>
        </p:blipFill>
        <p:spPr>
          <a:xfrm>
            <a:off x="8442036" y="1043708"/>
            <a:ext cx="2638560" cy="5612529"/>
          </a:xfrm>
          <a:prstGeom prst="rect">
            <a:avLst/>
          </a:prstGeom>
        </p:spPr>
      </p:pic>
    </p:spTree>
    <p:extLst>
      <p:ext uri="{BB962C8B-B14F-4D97-AF65-F5344CB8AC3E}">
        <p14:creationId xmlns:p14="http://schemas.microsoft.com/office/powerpoint/2010/main" val="141802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else did JPMorgan do wrong?</a:t>
            </a:r>
          </a:p>
        </p:txBody>
      </p:sp>
      <p:sp>
        <p:nvSpPr>
          <p:cNvPr id="3" name="Content Placeholder 2"/>
          <p:cNvSpPr>
            <a:spLocks noGrp="1"/>
          </p:cNvSpPr>
          <p:nvPr>
            <p:ph idx="1"/>
          </p:nvPr>
        </p:nvSpPr>
        <p:spPr>
          <a:xfrm>
            <a:off x="1401183" y="1928091"/>
            <a:ext cx="10018713" cy="3124201"/>
          </a:xfrm>
        </p:spPr>
        <p:txBody>
          <a:bodyPr/>
          <a:lstStyle/>
          <a:p>
            <a:r>
              <a:rPr lang="en-US" dirty="0"/>
              <a:t>JPMorgan also admits to misconduct with trading U.S treasuries. </a:t>
            </a:r>
          </a:p>
          <a:p>
            <a:r>
              <a:rPr lang="en-US" dirty="0"/>
              <a:t>Both traders that were already indicted on charges and who were not.</a:t>
            </a:r>
          </a:p>
          <a:p>
            <a:r>
              <a:rPr lang="en-US" dirty="0"/>
              <a:t>The deal made with JPMorgan forced the company to admit to multiple wrongdoings in exchange for not charging them with wire fraud as well.</a:t>
            </a:r>
          </a:p>
          <a:p>
            <a:r>
              <a:rPr lang="en-US" dirty="0"/>
              <a:t>Deal helps JPMorgan but could damage future reputation.</a:t>
            </a:r>
          </a:p>
        </p:txBody>
      </p:sp>
    </p:spTree>
    <p:extLst>
      <p:ext uri="{BB962C8B-B14F-4D97-AF65-F5344CB8AC3E}">
        <p14:creationId xmlns:p14="http://schemas.microsoft.com/office/powerpoint/2010/main" val="3053806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279400"/>
            <a:ext cx="10018713" cy="1752599"/>
          </a:xfrm>
        </p:spPr>
        <p:txBody>
          <a:bodyPr/>
          <a:lstStyle/>
          <a:p>
            <a:r>
              <a:rPr lang="en-US" dirty="0"/>
              <a:t>Other Complications</a:t>
            </a:r>
          </a:p>
        </p:txBody>
      </p:sp>
      <p:sp>
        <p:nvSpPr>
          <p:cNvPr id="3" name="Content Placeholder 2"/>
          <p:cNvSpPr>
            <a:spLocks noGrp="1"/>
          </p:cNvSpPr>
          <p:nvPr>
            <p:ph idx="1"/>
          </p:nvPr>
        </p:nvSpPr>
        <p:spPr>
          <a:xfrm>
            <a:off x="1484311" y="2031999"/>
            <a:ext cx="5267472" cy="4535056"/>
          </a:xfrm>
        </p:spPr>
        <p:txBody>
          <a:bodyPr>
            <a:normAutofit/>
          </a:bodyPr>
          <a:lstStyle/>
          <a:p>
            <a:r>
              <a:rPr lang="en-US" dirty="0"/>
              <a:t>Multiple JPMorgan employees attempted to throw CFTC investigators off of the silver market fluctuations.</a:t>
            </a:r>
          </a:p>
          <a:p>
            <a:r>
              <a:rPr lang="en-US" dirty="0"/>
              <a:t>CTFC has had over sixty spoofing, and other price fixing related cases since 2013.</a:t>
            </a:r>
          </a:p>
          <a:p>
            <a:r>
              <a:rPr lang="en-US" dirty="0"/>
              <a:t>Cracking down due to advancements in data technology.</a:t>
            </a:r>
          </a:p>
          <a:p>
            <a:endParaRPr lang="en-US" dirty="0"/>
          </a:p>
        </p:txBody>
      </p:sp>
      <p:pic>
        <p:nvPicPr>
          <p:cNvPr id="9" name="Picture 8"/>
          <p:cNvPicPr>
            <a:picLocks noChangeAspect="1"/>
          </p:cNvPicPr>
          <p:nvPr/>
        </p:nvPicPr>
        <p:blipFill>
          <a:blip r:embed="rId2"/>
          <a:stretch>
            <a:fillRect/>
          </a:stretch>
        </p:blipFill>
        <p:spPr>
          <a:xfrm>
            <a:off x="7093527" y="2163473"/>
            <a:ext cx="3454545" cy="3454545"/>
          </a:xfrm>
          <a:prstGeom prst="rect">
            <a:avLst/>
          </a:prstGeom>
        </p:spPr>
      </p:pic>
    </p:spTree>
    <p:extLst>
      <p:ext uri="{BB962C8B-B14F-4D97-AF65-F5344CB8AC3E}">
        <p14:creationId xmlns:p14="http://schemas.microsoft.com/office/powerpoint/2010/main" val="391891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Reactions from the market</a:t>
            </a:r>
          </a:p>
        </p:txBody>
      </p:sp>
      <p:sp>
        <p:nvSpPr>
          <p:cNvPr id="3" name="Content Placeholder 2"/>
          <p:cNvSpPr>
            <a:spLocks noGrp="1"/>
          </p:cNvSpPr>
          <p:nvPr>
            <p:ph idx="1"/>
          </p:nvPr>
        </p:nvSpPr>
        <p:spPr/>
        <p:txBody>
          <a:bodyPr/>
          <a:lstStyle/>
          <a:p>
            <a:r>
              <a:rPr lang="en-US" dirty="0"/>
              <a:t>Many believe that JPMorgan needed a larger punishment.</a:t>
            </a:r>
          </a:p>
          <a:p>
            <a:r>
              <a:rPr lang="en-US" dirty="0"/>
              <a:t>“Better Markets, a group that advocates for stricter financial regulation, said the outcome was “grossly inadequate””</a:t>
            </a:r>
          </a:p>
          <a:p>
            <a:r>
              <a:rPr lang="en-US" dirty="0"/>
              <a:t>The company has a long history with illegal actions labeled by the CFTC.</a:t>
            </a:r>
          </a:p>
          <a:p>
            <a:endParaRPr lang="en-US" dirty="0"/>
          </a:p>
        </p:txBody>
      </p:sp>
    </p:spTree>
    <p:extLst>
      <p:ext uri="{BB962C8B-B14F-4D97-AF65-F5344CB8AC3E}">
        <p14:creationId xmlns:p14="http://schemas.microsoft.com/office/powerpoint/2010/main" val="3383798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of Stricter CFTC Regulation</a:t>
            </a:r>
          </a:p>
        </p:txBody>
      </p:sp>
      <p:sp>
        <p:nvSpPr>
          <p:cNvPr id="3" name="Content Placeholder 2"/>
          <p:cNvSpPr>
            <a:spLocks noGrp="1"/>
          </p:cNvSpPr>
          <p:nvPr>
            <p:ph idx="1"/>
          </p:nvPr>
        </p:nvSpPr>
        <p:spPr/>
        <p:txBody>
          <a:bodyPr/>
          <a:lstStyle/>
          <a:p>
            <a:r>
              <a:rPr lang="en-US" dirty="0"/>
              <a:t>The CFTC has seen a significant decrease in spoofing due to the technology.</a:t>
            </a:r>
          </a:p>
          <a:p>
            <a:r>
              <a:rPr lang="en-US" dirty="0"/>
              <a:t>Increasingly Intelligent software has allowed for the regulating agency to have seen significant drops in spoofing since “even three years ago.”</a:t>
            </a:r>
          </a:p>
          <a:p>
            <a:r>
              <a:rPr lang="en-US" dirty="0"/>
              <a:t>The CFTC believe that traders have begun to find new ways to get around market spoofing regulation.</a:t>
            </a:r>
          </a:p>
          <a:p>
            <a:r>
              <a:rPr lang="en-US" dirty="0"/>
              <a:t>Constant battle Regulators vs Trading companies.</a:t>
            </a:r>
          </a:p>
          <a:p>
            <a:endParaRPr lang="en-US" dirty="0"/>
          </a:p>
        </p:txBody>
      </p:sp>
    </p:spTree>
    <p:extLst>
      <p:ext uri="{BB962C8B-B14F-4D97-AF65-F5344CB8AC3E}">
        <p14:creationId xmlns:p14="http://schemas.microsoft.com/office/powerpoint/2010/main" val="1255001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a:t>
            </a:r>
          </a:p>
        </p:txBody>
      </p:sp>
      <p:sp>
        <p:nvSpPr>
          <p:cNvPr id="3" name="Content Placeholder 2"/>
          <p:cNvSpPr>
            <a:spLocks noGrp="1"/>
          </p:cNvSpPr>
          <p:nvPr>
            <p:ph idx="1"/>
          </p:nvPr>
        </p:nvSpPr>
        <p:spPr/>
        <p:txBody>
          <a:bodyPr/>
          <a:lstStyle/>
          <a:p>
            <a:r>
              <a:rPr lang="en-US" dirty="0"/>
              <a:t>https://www.wsj.com/articles/jpmorgan-probe-revived-by-regulators-data-mining-11601892000?mod=hp_lead_pos2</a:t>
            </a:r>
          </a:p>
        </p:txBody>
      </p:sp>
    </p:spTree>
    <p:extLst>
      <p:ext uri="{BB962C8B-B14F-4D97-AF65-F5344CB8AC3E}">
        <p14:creationId xmlns:p14="http://schemas.microsoft.com/office/powerpoint/2010/main" val="16858678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637</TotalTime>
  <Words>550</Words>
  <Application>Microsoft Office PowerPoint</Application>
  <PresentationFormat>Widescreen</PresentationFormat>
  <Paragraphs>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Corbel</vt:lpstr>
      <vt:lpstr>Parallax</vt:lpstr>
      <vt:lpstr>JPMorgan Probe Revived by Regulators’ Data Mining</vt:lpstr>
      <vt:lpstr>What Happened?</vt:lpstr>
      <vt:lpstr>    </vt:lpstr>
      <vt:lpstr>How were they caught?</vt:lpstr>
      <vt:lpstr>How Ctd.</vt:lpstr>
      <vt:lpstr>What else did JPMorgan do wrong?</vt:lpstr>
      <vt:lpstr>Other Complications</vt:lpstr>
      <vt:lpstr>Reactions from the market</vt:lpstr>
      <vt:lpstr>Results of Stricter CFTC Regulation</vt:lpstr>
      <vt:lpstr>Sources</vt:lpstr>
    </vt:vector>
  </TitlesOfParts>
  <Company>Bryant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 Citarell</dc:creator>
  <cp:lastModifiedBy>Khadija Ouzaka</cp:lastModifiedBy>
  <cp:revision>27</cp:revision>
  <dcterms:created xsi:type="dcterms:W3CDTF">2020-10-05T17:48:05Z</dcterms:created>
  <dcterms:modified xsi:type="dcterms:W3CDTF">2020-10-18T23:16:00Z</dcterms:modified>
</cp:coreProperties>
</file>